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Arial Nova Light" panose="020B0304020202020204" pitchFamily="34" charset="0"/>
      <p:regular r:id="rId8"/>
      <p: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460"/>
    <a:srgbClr val="4396D9"/>
    <a:srgbClr val="001659"/>
    <a:srgbClr val="19305C"/>
    <a:srgbClr val="41A9DC"/>
    <a:srgbClr val="007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85" d="100"/>
          <a:sy n="85" d="100"/>
        </p:scale>
        <p:origin x="772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2" d="100"/>
          <a:sy n="102" d="100"/>
        </p:scale>
        <p:origin x="4112" y="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146C5-B293-43C3-9E42-4F77AB7D6A5D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836DA-E386-45A1-BF1B-92710EDF2C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247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CE4CC5F8-221E-4FBF-9C9D-3FFAA9E2C55A}"/>
              </a:ext>
            </a:extLst>
          </p:cNvPr>
          <p:cNvGrpSpPr/>
          <p:nvPr userDrawn="1"/>
        </p:nvGrpSpPr>
        <p:grpSpPr>
          <a:xfrm>
            <a:off x="0" y="37"/>
            <a:ext cx="15559374" cy="1264185"/>
            <a:chOff x="0" y="0"/>
            <a:chExt cx="4097942" cy="332954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C824F2F6-148F-4F66-86F7-0B291E34181A}"/>
                </a:ext>
              </a:extLst>
            </p:cNvPr>
            <p:cNvSpPr/>
            <p:nvPr/>
          </p:nvSpPr>
          <p:spPr>
            <a:xfrm>
              <a:off x="0" y="0"/>
              <a:ext cx="4097942" cy="332954"/>
            </a:xfrm>
            <a:custGeom>
              <a:avLst/>
              <a:gdLst/>
              <a:ahLst/>
              <a:cxnLst/>
              <a:rect l="l" t="t" r="r" b="b"/>
              <a:pathLst>
                <a:path w="4097942" h="332954">
                  <a:moveTo>
                    <a:pt x="0" y="0"/>
                  </a:moveTo>
                  <a:lnTo>
                    <a:pt x="4097942" y="0"/>
                  </a:lnTo>
                  <a:lnTo>
                    <a:pt x="4097942" y="332954"/>
                  </a:lnTo>
                  <a:lnTo>
                    <a:pt x="0" y="332954"/>
                  </a:lnTo>
                  <a:close/>
                </a:path>
              </a:pathLst>
            </a:custGeom>
            <a:gradFill rotWithShape="1">
              <a:gsLst>
                <a:gs pos="0">
                  <a:srgbClr val="1865A4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TextBox 4">
              <a:extLst>
                <a:ext uri="{FF2B5EF4-FFF2-40B4-BE49-F238E27FC236}">
                  <a16:creationId xmlns:a16="http://schemas.microsoft.com/office/drawing/2014/main" id="{1205334A-41E7-45CB-BB79-8AA635F8FA96}"/>
                </a:ext>
              </a:extLst>
            </p:cNvPr>
            <p:cNvSpPr txBox="1"/>
            <p:nvPr/>
          </p:nvSpPr>
          <p:spPr>
            <a:xfrm>
              <a:off x="0" y="-38100"/>
              <a:ext cx="4097942" cy="37105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E1C7D4FF-70A2-41F0-9A3B-129D9CCB4F06}"/>
              </a:ext>
            </a:extLst>
          </p:cNvPr>
          <p:cNvGrpSpPr/>
          <p:nvPr userDrawn="1"/>
        </p:nvGrpSpPr>
        <p:grpSpPr>
          <a:xfrm>
            <a:off x="0" y="9448800"/>
            <a:ext cx="18288000" cy="838200"/>
            <a:chOff x="0" y="0"/>
            <a:chExt cx="4816593" cy="220760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07D2973-1547-4204-BBA5-B587A6C7F47F}"/>
                </a:ext>
              </a:extLst>
            </p:cNvPr>
            <p:cNvSpPr/>
            <p:nvPr/>
          </p:nvSpPr>
          <p:spPr>
            <a:xfrm>
              <a:off x="0" y="0"/>
              <a:ext cx="4816592" cy="220760"/>
            </a:xfrm>
            <a:custGeom>
              <a:avLst/>
              <a:gdLst/>
              <a:ahLst/>
              <a:cxnLst/>
              <a:rect l="l" t="t" r="r" b="b"/>
              <a:pathLst>
                <a:path w="4816592" h="220760">
                  <a:moveTo>
                    <a:pt x="0" y="0"/>
                  </a:moveTo>
                  <a:lnTo>
                    <a:pt x="4816592" y="0"/>
                  </a:lnTo>
                  <a:lnTo>
                    <a:pt x="4816592" y="220760"/>
                  </a:lnTo>
                  <a:lnTo>
                    <a:pt x="0" y="220760"/>
                  </a:lnTo>
                  <a:close/>
                </a:path>
              </a:pathLst>
            </a:custGeom>
            <a:gradFill rotWithShape="1">
              <a:gsLst>
                <a:gs pos="0">
                  <a:srgbClr val="0B2350">
                    <a:alpha val="100000"/>
                  </a:srgbClr>
                </a:gs>
                <a:gs pos="33333">
                  <a:srgbClr val="19305C">
                    <a:alpha val="100000"/>
                  </a:srgbClr>
                </a:gs>
                <a:gs pos="66667">
                  <a:srgbClr val="1865A4">
                    <a:alpha val="100000"/>
                  </a:srgbClr>
                </a:gs>
                <a:gs pos="100000">
                  <a:srgbClr val="4A9DE1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ED6BD254-23F5-4D5D-AE87-D4CC806C80D4}"/>
                </a:ext>
              </a:extLst>
            </p:cNvPr>
            <p:cNvSpPr txBox="1"/>
            <p:nvPr/>
          </p:nvSpPr>
          <p:spPr>
            <a:xfrm>
              <a:off x="0" y="-38100"/>
              <a:ext cx="4816593" cy="2588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Freeform 15">
            <a:extLst>
              <a:ext uri="{FF2B5EF4-FFF2-40B4-BE49-F238E27FC236}">
                <a16:creationId xmlns:a16="http://schemas.microsoft.com/office/drawing/2014/main" id="{D98BC87A-A3A6-44A7-9FF3-65F93DFE58B9}"/>
              </a:ext>
            </a:extLst>
          </p:cNvPr>
          <p:cNvSpPr/>
          <p:nvPr userDrawn="1"/>
        </p:nvSpPr>
        <p:spPr>
          <a:xfrm>
            <a:off x="0" y="0"/>
            <a:ext cx="3557014" cy="1264222"/>
          </a:xfrm>
          <a:custGeom>
            <a:avLst/>
            <a:gdLst/>
            <a:ahLst/>
            <a:cxnLst/>
            <a:rect l="l" t="t" r="r" b="b"/>
            <a:pathLst>
              <a:path w="3557014" h="1264222">
                <a:moveTo>
                  <a:pt x="0" y="0"/>
                </a:moveTo>
                <a:lnTo>
                  <a:pt x="3557014" y="0"/>
                </a:lnTo>
                <a:lnTo>
                  <a:pt x="3557014" y="1264222"/>
                </a:lnTo>
                <a:lnTo>
                  <a:pt x="0" y="1264222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t="-389" b="-389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21" name="TextBox 16">
            <a:extLst>
              <a:ext uri="{FF2B5EF4-FFF2-40B4-BE49-F238E27FC236}">
                <a16:creationId xmlns:a16="http://schemas.microsoft.com/office/drawing/2014/main" id="{4572AF13-8FF1-466D-8364-1A76E381BF7C}"/>
              </a:ext>
            </a:extLst>
          </p:cNvPr>
          <p:cNvSpPr txBox="1"/>
          <p:nvPr userDrawn="1"/>
        </p:nvSpPr>
        <p:spPr>
          <a:xfrm>
            <a:off x="1752600" y="9707599"/>
            <a:ext cx="5410200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2200" spc="135" dirty="0">
                <a:solidFill>
                  <a:srgbClr val="FFFFFF"/>
                </a:solidFill>
                <a:latin typeface="+mj-lt"/>
                <a:ea typeface="Avenir Light"/>
                <a:cs typeface="Avenir Light"/>
                <a:sym typeface="Avenir Light"/>
              </a:rPr>
              <a:t>STAY CONNECTED DURING THE MEETING:</a:t>
            </a:r>
          </a:p>
        </p:txBody>
      </p:sp>
      <p:sp>
        <p:nvSpPr>
          <p:cNvPr id="22" name="TextBox 16">
            <a:extLst>
              <a:ext uri="{FF2B5EF4-FFF2-40B4-BE49-F238E27FC236}">
                <a16:creationId xmlns:a16="http://schemas.microsoft.com/office/drawing/2014/main" id="{0FEAEBF2-A5D7-4F64-8937-0AF46696B8A4}"/>
              </a:ext>
            </a:extLst>
          </p:cNvPr>
          <p:cNvSpPr txBox="1"/>
          <p:nvPr userDrawn="1"/>
        </p:nvSpPr>
        <p:spPr>
          <a:xfrm>
            <a:off x="11507630" y="1448220"/>
            <a:ext cx="6704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b="0" i="0" dirty="0" smtClean="0">
                <a:solidFill>
                  <a:srgbClr val="1C3460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Annual </a:t>
            </a:r>
            <a:r>
              <a:rPr lang="en-CA" sz="2200" b="0" i="0" dirty="0">
                <a:solidFill>
                  <a:srgbClr val="1C3460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Meeting </a:t>
            </a:r>
            <a:r>
              <a:rPr lang="en-CA" sz="2200" b="0" i="0" dirty="0" smtClean="0">
                <a:solidFill>
                  <a:srgbClr val="1C3460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– Sept. 16 -17, 2025 – Kiel, Germany</a:t>
            </a:r>
            <a:endParaRPr lang="en-CA" sz="2200" b="0" i="0" dirty="0">
              <a:solidFill>
                <a:srgbClr val="1C3460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060ED8B9-1A55-4A5D-A044-67BB76FFB5C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7630" y="81633"/>
            <a:ext cx="3960970" cy="1097571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54FAC0CD-CFBA-495D-B297-F2813FFBA3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52"/>
          <a:stretch/>
        </p:blipFill>
        <p:spPr>
          <a:xfrm>
            <a:off x="15849600" y="78556"/>
            <a:ext cx="2193925" cy="1100648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15468600" y="16841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>
                <a:solidFill>
                  <a:srgbClr val="001659"/>
                </a:solidFill>
              </a:rPr>
              <a:t>+</a:t>
            </a:r>
            <a:endParaRPr lang="de-DE" sz="900" dirty="0">
              <a:solidFill>
                <a:srgbClr val="001659"/>
              </a:solidFill>
            </a:endParaRPr>
          </a:p>
        </p:txBody>
      </p:sp>
      <p:sp>
        <p:nvSpPr>
          <p:cNvPr id="29" name="TextBox 16">
            <a:extLst>
              <a:ext uri="{FF2B5EF4-FFF2-40B4-BE49-F238E27FC236}">
                <a16:creationId xmlns:a16="http://schemas.microsoft.com/office/drawing/2014/main" id="{4572AF13-8FF1-466D-8364-1A76E381BF7C}"/>
              </a:ext>
            </a:extLst>
          </p:cNvPr>
          <p:cNvSpPr txBox="1"/>
          <p:nvPr userDrawn="1"/>
        </p:nvSpPr>
        <p:spPr>
          <a:xfrm>
            <a:off x="7467600" y="9707599"/>
            <a:ext cx="2819400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2200" spc="135" dirty="0" smtClean="0">
                <a:solidFill>
                  <a:srgbClr val="FFFFFF"/>
                </a:solidFill>
                <a:latin typeface="+mn-lt"/>
                <a:ea typeface="Avenir Light"/>
                <a:cs typeface="Avenir Light"/>
                <a:sym typeface="Avenir Light"/>
              </a:rPr>
              <a:t>Conference website</a:t>
            </a:r>
            <a:endParaRPr lang="en-US" sz="2200" spc="135" dirty="0">
              <a:solidFill>
                <a:srgbClr val="FFFFFF"/>
              </a:solidFill>
              <a:latin typeface="+mn-lt"/>
              <a:ea typeface="Avenir Light"/>
              <a:cs typeface="Avenir Light"/>
              <a:sym typeface="Avenir Light"/>
            </a:endParaRPr>
          </a:p>
        </p:txBody>
      </p:sp>
      <p:sp>
        <p:nvSpPr>
          <p:cNvPr id="31" name="TextBox 16">
            <a:extLst>
              <a:ext uri="{FF2B5EF4-FFF2-40B4-BE49-F238E27FC236}">
                <a16:creationId xmlns:a16="http://schemas.microsoft.com/office/drawing/2014/main" id="{4572AF13-8FF1-466D-8364-1A76E381BF7C}"/>
              </a:ext>
            </a:extLst>
          </p:cNvPr>
          <p:cNvSpPr txBox="1"/>
          <p:nvPr userDrawn="1"/>
        </p:nvSpPr>
        <p:spPr>
          <a:xfrm>
            <a:off x="11711254" y="9707599"/>
            <a:ext cx="3754181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25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spc="135" dirty="0" smtClean="0">
                <a:solidFill>
                  <a:srgbClr val="4396D9"/>
                </a:solidFill>
                <a:latin typeface="+mn-lt"/>
                <a:ea typeface="Avenir Light"/>
                <a:cs typeface="Avenir Light"/>
                <a:sym typeface="Avenir Light"/>
              </a:rPr>
              <a:t>and</a:t>
            </a:r>
            <a:r>
              <a:rPr lang="en-US" sz="2200" spc="135" dirty="0" smtClean="0">
                <a:solidFill>
                  <a:srgbClr val="FFFFFF"/>
                </a:solidFill>
                <a:latin typeface="+mn-lt"/>
                <a:ea typeface="Avenir Light"/>
                <a:cs typeface="Avenir Light"/>
                <a:sym typeface="Avenir Light"/>
              </a:rPr>
              <a:t> Conference </a:t>
            </a:r>
            <a:r>
              <a:rPr lang="en-US" sz="2200" spc="135" dirty="0" err="1" smtClean="0">
                <a:solidFill>
                  <a:srgbClr val="FFFFFF"/>
                </a:solidFill>
                <a:latin typeface="+mn-lt"/>
                <a:ea typeface="Avenir Light"/>
                <a:cs typeface="Avenir Light"/>
                <a:sym typeface="Avenir Light"/>
              </a:rPr>
              <a:t>Mattermost</a:t>
            </a:r>
            <a:endParaRPr lang="en-US" sz="2200" spc="135" dirty="0">
              <a:solidFill>
                <a:srgbClr val="FFFFFF"/>
              </a:solidFill>
              <a:latin typeface="+mn-lt"/>
              <a:ea typeface="Avenir Light"/>
              <a:cs typeface="Avenir Light"/>
              <a:sym typeface="Avenir Light"/>
            </a:endParaRP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1823" y="9394686"/>
            <a:ext cx="907377" cy="9073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852" y="9356682"/>
            <a:ext cx="960446" cy="9604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800" kern="1200" baseline="0">
          <a:solidFill>
            <a:srgbClr val="19305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 txBox="1">
            <a:spLocks/>
          </p:cNvSpPr>
          <p:nvPr/>
        </p:nvSpPr>
        <p:spPr>
          <a:xfrm>
            <a:off x="1752600" y="5905500"/>
            <a:ext cx="14935200" cy="1098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41A9DC"/>
                </a:solidFill>
              </a:rPr>
              <a:t>Dr. Your 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dirty="0" smtClean="0">
                <a:solidFill>
                  <a:srgbClr val="41A9DC"/>
                </a:solidFill>
              </a:rPr>
              <a:t>Your</a:t>
            </a:r>
            <a:r>
              <a:rPr lang="en-US" sz="2800" i="1" baseline="0" dirty="0" smtClean="0">
                <a:solidFill>
                  <a:srgbClr val="41A9DC"/>
                </a:solidFill>
              </a:rPr>
              <a:t> affiliation (short version, one line) here</a:t>
            </a:r>
            <a:endParaRPr lang="en-US" sz="2800" i="1" dirty="0">
              <a:solidFill>
                <a:srgbClr val="41A9DC"/>
              </a:solidFill>
            </a:endParaRPr>
          </a:p>
        </p:txBody>
      </p:sp>
      <p:sp>
        <p:nvSpPr>
          <p:cNvPr id="5" name="Title Placeholder 1"/>
          <p:cNvSpPr txBox="1">
            <a:spLocks/>
          </p:cNvSpPr>
          <p:nvPr/>
        </p:nvSpPr>
        <p:spPr>
          <a:xfrm>
            <a:off x="1752600" y="4381500"/>
            <a:ext cx="1493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 baseline="0">
                <a:solidFill>
                  <a:srgbClr val="1930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Title of your presentation Title of your presentation Title of your presentation Title of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81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Avenir Light</vt:lpstr>
      <vt:lpstr>Calibri</vt:lpstr>
      <vt:lpstr>Arial Nova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ISMRM Chapter Walk-in Slides Template</dc:title>
  <cp:lastModifiedBy>Seidel, Dr. Ronald</cp:lastModifiedBy>
  <cp:revision>11</cp:revision>
  <dcterms:created xsi:type="dcterms:W3CDTF">2006-08-16T00:00:00Z</dcterms:created>
  <dcterms:modified xsi:type="dcterms:W3CDTF">2025-09-05T11:51:08Z</dcterms:modified>
  <dc:identifier>DAGjhNb6p7Q</dc:identifier>
</cp:coreProperties>
</file>